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4" r:id="rId7"/>
    <p:sldId id="261" r:id="rId8"/>
    <p:sldId id="262" r:id="rId9"/>
    <p:sldId id="265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1384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9162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8339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1824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8590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30756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62541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1428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0978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135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9182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07144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239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4982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696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7037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8DD65-B7B2-41BF-8579-E2480914A4A7}" type="datetimeFigureOut">
              <a:rPr lang="en-CA" smtClean="0"/>
              <a:t>2020-01-19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8E60480-1DD5-4C85-9FC9-2F68097B984F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227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bc.ca/news/canada/montreal/city-spends-2-5-million-a-year-on-pothole-repairs-1.1307896" TargetMode="External"/><Relationship Id="rId7" Type="http://schemas.openxmlformats.org/officeDocument/2006/relationships/hyperlink" Target="https://www.researchgate.net/publication/326676263_Performance_Comparison_of_Pretrained_Convolutional_Neural_Networks_on_Crack_Detection_in_Buildings" TargetMode="External"/><Relationship Id="rId2" Type="http://schemas.openxmlformats.org/officeDocument/2006/relationships/hyperlink" Target="https://www.theglobeandmail.com/drive/mobility/article-canadas-pothole-scourge-we-get-what-we-pay-for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riya-dwivedi/Deep-Learning/tree/master/crack_detection" TargetMode="External"/><Relationship Id="rId5" Type="http://schemas.openxmlformats.org/officeDocument/2006/relationships/hyperlink" Target="https://montrealgazette.com/news/local-news/the-high-cost-of-congestion-to-montreals-economy" TargetMode="External"/><Relationship Id="rId4" Type="http://schemas.openxmlformats.org/officeDocument/2006/relationships/hyperlink" Target="https://montrealgazette.com/news/local-news/montreal-budget-fewer-kilometres-of-roads-slated-to-be-redone-next-year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roup 152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7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8" name="Isosceles Triangle 157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9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0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1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2" name="Isosceles Triangle 161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3" name="Isosceles Triangle 162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050" name="Picture 2" descr="Résultats de recherche d'images pour « montreal construction »">
            <a:extLst>
              <a:ext uri="{FF2B5EF4-FFF2-40B4-BE49-F238E27FC236}">
                <a16:creationId xmlns:a16="http://schemas.microsoft.com/office/drawing/2014/main" id="{6B8F8B7B-8790-426C-A9A4-3779E74338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8" r="22848" b="3"/>
          <a:stretch/>
        </p:blipFill>
        <p:spPr bwMode="auto"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F8FBED2-C461-4C7C-AA93-D57DA0D60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8549" y="3166533"/>
            <a:ext cx="4605903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/>
              <a:t>Road Distress Detection App</a:t>
            </a:r>
            <a:br>
              <a:rPr lang="en-US" sz="2800" dirty="0"/>
            </a:br>
            <a:endParaRPr lang="en-US" sz="2800" dirty="0"/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9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1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3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5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7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9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1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Sous-titre 10">
            <a:extLst>
              <a:ext uri="{FF2B5EF4-FFF2-40B4-BE49-F238E27FC236}">
                <a16:creationId xmlns:a16="http://schemas.microsoft.com/office/drawing/2014/main" id="{A238AD74-6B29-4A85-BBDE-C891962090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93952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3A118D-725D-43F6-91D9-B2594B1F9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FF6AED-6A17-405C-9185-F96EDD4DF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CA" u="sng" dirty="0">
                <a:hlinkClick r:id="rId2"/>
              </a:rPr>
              <a:t>https://www.theglobeandmail.com/drive/mobility/article-canadas-pothole-scourge-we-get-what-we-pay-for/</a:t>
            </a:r>
            <a:endParaRPr lang="en-CA" u="sng" dirty="0"/>
          </a:p>
          <a:p>
            <a:r>
              <a:rPr lang="en-CA" u="sng" dirty="0">
                <a:hlinkClick r:id="rId3"/>
              </a:rPr>
              <a:t>https://www.cbc.ca/news/canada/montreal/city-spends-2-5-million-a-year-on-pothole-repairs-1.1307896</a:t>
            </a:r>
            <a:endParaRPr lang="fr-CA" dirty="0"/>
          </a:p>
          <a:p>
            <a:r>
              <a:rPr lang="en-CA" u="sng" dirty="0">
                <a:hlinkClick r:id="rId4"/>
              </a:rPr>
              <a:t>https://montrealgazette.com/news/local-news/montreal-budget-fewer-kilometres-of-roads-slated-to-be-redone-next-year</a:t>
            </a:r>
            <a:endParaRPr lang="fr-CA" dirty="0"/>
          </a:p>
          <a:p>
            <a:r>
              <a:rPr lang="fr-CA" u="sng" dirty="0">
                <a:hlinkClick r:id="rId5"/>
              </a:rPr>
              <a:t>https://montrealgazette.com/news/local-news/the-high-cost-of-congestion-to-montreals-economy</a:t>
            </a:r>
            <a:endParaRPr lang="fr-CA" u="sng" dirty="0"/>
          </a:p>
          <a:p>
            <a:r>
              <a:rPr lang="fr-CA" u="sng" dirty="0">
                <a:hlinkClick r:id="rId6"/>
              </a:rPr>
              <a:t>https://github.com/priya-dwivedi/Deep-Learning/tree/master/crack_detection</a:t>
            </a:r>
            <a:endParaRPr lang="fr-CA" u="sng" dirty="0"/>
          </a:p>
          <a:p>
            <a:r>
              <a:rPr lang="fr-CA" u="sng" dirty="0">
                <a:hlinkClick r:id="rId7"/>
              </a:rPr>
              <a:t>https://www.researchgate.net/publication/326676263_Performance_Comparison_of_Pretrained_Convolutional_Neural_Networks_on_Crack_Detection_in_Buildings</a:t>
            </a:r>
            <a:endParaRPr lang="fr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29931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791A95-65A1-457D-9D4B-8FA114B91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Problem Specifics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D658A65-3D31-4658-9C9D-321A0F715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57712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CA" sz="2200" dirty="0"/>
              <a:t>226 hours to monitor the roads once</a:t>
            </a:r>
          </a:p>
          <a:p>
            <a:pPr>
              <a:lnSpc>
                <a:spcPct val="200000"/>
              </a:lnSpc>
            </a:pPr>
            <a:r>
              <a:rPr lang="en-CA" sz="2200" dirty="0"/>
              <a:t>It costs 810000$ and 33000 hours per year only for potholes detection</a:t>
            </a:r>
          </a:p>
          <a:p>
            <a:pPr>
              <a:lnSpc>
                <a:spcPct val="200000"/>
              </a:lnSpc>
            </a:pPr>
            <a:r>
              <a:rPr lang="en-US" sz="2200" dirty="0"/>
              <a:t>Canada spends 1.4 Billion$/Year</a:t>
            </a:r>
          </a:p>
          <a:p>
            <a:pPr>
              <a:lnSpc>
                <a:spcPct val="200000"/>
              </a:lnSpc>
            </a:pPr>
            <a:r>
              <a:rPr lang="en-US" sz="2200" dirty="0"/>
              <a:t>Montreal spends 2.5 million$/Year</a:t>
            </a:r>
          </a:p>
          <a:p>
            <a:pPr>
              <a:lnSpc>
                <a:spcPct val="200000"/>
              </a:lnSpc>
            </a:pPr>
            <a:r>
              <a:rPr lang="en-US" sz="2200" dirty="0"/>
              <a:t>It costs Montreal 26K$ for repairing 1 km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46616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FDA939-CD6B-454B-B7E0-5197892E0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39605"/>
          </a:xfrm>
        </p:spPr>
        <p:txBody>
          <a:bodyPr/>
          <a:lstStyle/>
          <a:p>
            <a:r>
              <a:rPr lang="en-CA" dirty="0"/>
              <a:t>Our Idea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BAEC3D-C6E1-47B7-B7FD-878916C54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0748"/>
            <a:ext cx="10515600" cy="458525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CA" dirty="0"/>
              <a:t>What if we let: </a:t>
            </a:r>
          </a:p>
          <a:p>
            <a:pPr>
              <a:lnSpc>
                <a:spcPct val="150000"/>
              </a:lnSpc>
            </a:pPr>
            <a:r>
              <a:rPr lang="en-CA" dirty="0"/>
              <a:t>Citizens, surveillance cameras and buses take photos</a:t>
            </a:r>
          </a:p>
          <a:p>
            <a:pPr>
              <a:lnSpc>
                <a:spcPct val="150000"/>
              </a:lnSpc>
            </a:pPr>
            <a:r>
              <a:rPr lang="en-CA" dirty="0"/>
              <a:t>And send all the photos to a server</a:t>
            </a:r>
          </a:p>
          <a:p>
            <a:pPr>
              <a:lnSpc>
                <a:spcPct val="150000"/>
              </a:lnSpc>
            </a:pPr>
            <a:r>
              <a:rPr lang="en-CA" dirty="0"/>
              <a:t>And we use artificial intelligence to detect fissures</a:t>
            </a:r>
          </a:p>
          <a:p>
            <a:pPr>
              <a:lnSpc>
                <a:spcPct val="150000"/>
              </a:lnSpc>
            </a:pPr>
            <a:r>
              <a:rPr lang="en-CA" dirty="0"/>
              <a:t>And map out their level of severities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89238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C65D36-1FC5-4BAB-A9F8-5B72C0BFD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Use cases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EBDC986-8440-4E19-94F9-3F07D5AF5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CA" dirty="0"/>
              <a:t>Save costs to the city of Montreal</a:t>
            </a:r>
          </a:p>
          <a:p>
            <a:pPr>
              <a:lnSpc>
                <a:spcPct val="200000"/>
              </a:lnSpc>
            </a:pPr>
            <a:r>
              <a:rPr lang="en-CA" dirty="0"/>
              <a:t>Help the city determine the budget</a:t>
            </a:r>
          </a:p>
          <a:p>
            <a:pPr>
              <a:lnSpc>
                <a:spcPct val="200000"/>
              </a:lnSpc>
            </a:pPr>
            <a:r>
              <a:rPr lang="en-CA" dirty="0"/>
              <a:t>Allow drivers to avoid streets with severe cracks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5662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CFDEDD-483B-48B1-912F-8D1CED62E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Architecture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AB3C931-D46F-4FB5-B361-E4F171902B55}"/>
              </a:ext>
            </a:extLst>
          </p:cNvPr>
          <p:cNvSpPr/>
          <p:nvPr/>
        </p:nvSpPr>
        <p:spPr>
          <a:xfrm>
            <a:off x="1523999" y="2653745"/>
            <a:ext cx="2027583" cy="993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Street images at certain GPS points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8F605A-71B8-493C-B17F-FD1594A75B29}"/>
              </a:ext>
            </a:extLst>
          </p:cNvPr>
          <p:cNvSpPr/>
          <p:nvPr/>
        </p:nvSpPr>
        <p:spPr>
          <a:xfrm>
            <a:off x="5102087" y="2653746"/>
            <a:ext cx="2186608" cy="993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AI model to detect fissures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9FBA79E-803A-48EA-A331-57079916B4FB}"/>
              </a:ext>
            </a:extLst>
          </p:cNvPr>
          <p:cNvSpPr/>
          <p:nvPr/>
        </p:nvSpPr>
        <p:spPr>
          <a:xfrm>
            <a:off x="8362122" y="2653747"/>
            <a:ext cx="2305878" cy="9939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Map displaying fissures locations and their severity</a:t>
            </a:r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6179B53E-EA24-4FDA-AD7B-860434108692}"/>
              </a:ext>
            </a:extLst>
          </p:cNvPr>
          <p:cNvCxnSpPr>
            <a:stCxn id="9" idx="3"/>
            <a:endCxn id="16" idx="1"/>
          </p:cNvCxnSpPr>
          <p:nvPr/>
        </p:nvCxnSpPr>
        <p:spPr>
          <a:xfrm>
            <a:off x="3551582" y="3150702"/>
            <a:ext cx="155050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A2B63C30-3FEA-4BF4-B71E-D1E294DF1538}"/>
              </a:ext>
            </a:extLst>
          </p:cNvPr>
          <p:cNvCxnSpPr/>
          <p:nvPr/>
        </p:nvCxnSpPr>
        <p:spPr>
          <a:xfrm>
            <a:off x="7288695" y="3150701"/>
            <a:ext cx="10734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AutoShape 2" descr="https://files.slack.com/files-pri/TR30Q4658-FSJJFA8EM/screen_shot_2020-01-19_at_11.29.29.png">
            <a:extLst>
              <a:ext uri="{FF2B5EF4-FFF2-40B4-BE49-F238E27FC236}">
                <a16:creationId xmlns:a16="http://schemas.microsoft.com/office/drawing/2014/main" id="{B12F154C-8850-4310-B952-D508B2B6480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36" name="Espace réservé du contenu 35">
            <a:extLst>
              <a:ext uri="{FF2B5EF4-FFF2-40B4-BE49-F238E27FC236}">
                <a16:creationId xmlns:a16="http://schemas.microsoft.com/office/drawing/2014/main" id="{00884DA9-F2EC-45C0-99E7-69A9CD4C4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67507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DE8DE2B-61C1-46D5-BEB8-521321C18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12C92A-B902-4B69-BDCF-CCA3021FC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2BDBC14-42A0-4182-BFBA-0751F6350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902DC474-5BCC-4188-ACDC-AD63E6B18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7B427019-8592-4032-931B-4F27104C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1D6E2CEA-A5BB-4CF7-B907-AE4DBF674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78D09D5A-29CC-4B32-9CE1-72E607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6DF3A3FC-950B-40B0-923D-0F0BC1A5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BCA0F2E1-CD3D-4521-9CCB-41A5CC6C5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9BA4F16A-21DC-462A-AD37-0A93C8B79E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FB75EBDD-038D-4572-A372-114938295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21029ED5-F105-4DD2-99C8-1E4422817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D621E68-BF28-4A1C-B1A2-4E55E139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E8BBE4D-F0DF-49B9-B75A-99DAC53AC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23">
              <a:extLst>
                <a:ext uri="{FF2B5EF4-FFF2-40B4-BE49-F238E27FC236}">
                  <a16:creationId xmlns:a16="http://schemas.microsoft.com/office/drawing/2014/main" id="{E0F07DDC-34A6-46A1-9DE9-2BBE2931A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Rectangle 25">
              <a:extLst>
                <a:ext uri="{FF2B5EF4-FFF2-40B4-BE49-F238E27FC236}">
                  <a16:creationId xmlns:a16="http://schemas.microsoft.com/office/drawing/2014/main" id="{2CEB2BF9-B8DB-45B9-86EA-D197B5B1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08B5BB34-3801-4E70-A981-FE007635E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27">
              <a:extLst>
                <a:ext uri="{FF2B5EF4-FFF2-40B4-BE49-F238E27FC236}">
                  <a16:creationId xmlns:a16="http://schemas.microsoft.com/office/drawing/2014/main" id="{38432A75-2CEB-463C-A8F2-ABB50A79F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28">
              <a:extLst>
                <a:ext uri="{FF2B5EF4-FFF2-40B4-BE49-F238E27FC236}">
                  <a16:creationId xmlns:a16="http://schemas.microsoft.com/office/drawing/2014/main" id="{E7E850B8-C050-4597-8BEB-113FEC9A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Rectangle 29">
              <a:extLst>
                <a:ext uri="{FF2B5EF4-FFF2-40B4-BE49-F238E27FC236}">
                  <a16:creationId xmlns:a16="http://schemas.microsoft.com/office/drawing/2014/main" id="{24ACC798-9CEC-4B6F-A8DD-F8E6FCCCF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D58A8C6-1294-4CD9-89BC-F1E981A52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F32F2ED6-6143-46C4-A641-72D42732B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5C9652B3-A450-4ED6-8FBF-F536BA60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Espace réservé du contenu 19">
            <a:extLst>
              <a:ext uri="{FF2B5EF4-FFF2-40B4-BE49-F238E27FC236}">
                <a16:creationId xmlns:a16="http://schemas.microsoft.com/office/drawing/2014/main" id="{CE6DAE8E-B6D6-4645-8203-8EF5041A15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30" r="1" b="6480"/>
          <a:stretch/>
        </p:blipFill>
        <p:spPr>
          <a:xfrm>
            <a:off x="568452" y="571500"/>
            <a:ext cx="11055096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801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EF4E06-FDA8-44C4-8912-4FE7FF4EA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Platforms used </a:t>
            </a:r>
          </a:p>
        </p:txBody>
      </p:sp>
      <p:pic>
        <p:nvPicPr>
          <p:cNvPr id="6" name="Espace réservé du contenu 5" descr="C:\Users\Ghassen Cherni\AppData\Local\Microsoft\Windows\INetCache\Content.MSO\2AFD575A.tmp">
            <a:extLst>
              <a:ext uri="{FF2B5EF4-FFF2-40B4-BE49-F238E27FC236}">
                <a16:creationId xmlns:a16="http://schemas.microsoft.com/office/drawing/2014/main" id="{A46634E3-6B21-475C-90DC-003689EE468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290" y="1493976"/>
            <a:ext cx="1673981" cy="1577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 3" descr="Image associée">
            <a:extLst>
              <a:ext uri="{FF2B5EF4-FFF2-40B4-BE49-F238E27FC236}">
                <a16:creationId xmlns:a16="http://schemas.microsoft.com/office/drawing/2014/main" id="{680A33B3-22C9-43E9-8B1A-BAC4BD655E2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274" y="1941744"/>
            <a:ext cx="1673982" cy="1068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 descr="Résultats de recherche d'images pour « flask logo »">
            <a:extLst>
              <a:ext uri="{FF2B5EF4-FFF2-40B4-BE49-F238E27FC236}">
                <a16:creationId xmlns:a16="http://schemas.microsoft.com/office/drawing/2014/main" id="{780F10F4-5F0E-48B2-82BF-7CD58CFBE0D8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9175" y="2849837"/>
            <a:ext cx="1378268" cy="195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 descr="Résultats de recherche d'images pour « pytorch »">
            <a:extLst>
              <a:ext uri="{FF2B5EF4-FFF2-40B4-BE49-F238E27FC236}">
                <a16:creationId xmlns:a16="http://schemas.microsoft.com/office/drawing/2014/main" id="{B79B8A5E-9CCB-4DFB-A2E1-03A2781F484E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6742" y="4391971"/>
            <a:ext cx="2217058" cy="1577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Résultats de recherche d'images pour « google maps logo »">
            <a:extLst>
              <a:ext uri="{FF2B5EF4-FFF2-40B4-BE49-F238E27FC236}">
                <a16:creationId xmlns:a16="http://schemas.microsoft.com/office/drawing/2014/main" id="{1944CFDA-5938-40E8-9941-1534BF3FE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3696" y="3847918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04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67CD70-010D-4BD1-AC02-B7623A2EB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CA"/>
              <a:t>Artificial Intelligence model</a:t>
            </a:r>
            <a:endParaRPr lang="en-CA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A62F112-496A-4824-BF36-DE795B4BE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1688" y="2200345"/>
            <a:ext cx="4216711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A" dirty="0"/>
              <a:t>A deep learning model, Resnet50 which uses transfer learning was used to detect the fissures </a:t>
            </a:r>
          </a:p>
          <a:p>
            <a:pPr>
              <a:lnSpc>
                <a:spcPct val="90000"/>
              </a:lnSpc>
            </a:pPr>
            <a:r>
              <a:rPr lang="en-CA" dirty="0"/>
              <a:t>It was trained on more than 20 000 road images </a:t>
            </a:r>
          </a:p>
          <a:p>
            <a:pPr>
              <a:lnSpc>
                <a:spcPct val="90000"/>
              </a:lnSpc>
            </a:pPr>
            <a:r>
              <a:rPr lang="en-CA" dirty="0"/>
              <a:t>We reached an accuracy of 97%, with 80% of the images as training and 20% as testing</a:t>
            </a:r>
          </a:p>
        </p:txBody>
      </p:sp>
      <p:pic>
        <p:nvPicPr>
          <p:cNvPr id="3074" name="Picture 2" descr="https://slack-imgs.com/?c=1&amp;o1=ro&amp;url=https%3A%2F%2Fmiro.medium.com%2Fmax%2F683%2F1*qgPpsb74WgvHYRDELgjihA.png">
            <a:extLst>
              <a:ext uri="{FF2B5EF4-FFF2-40B4-BE49-F238E27FC236}">
                <a16:creationId xmlns:a16="http://schemas.microsoft.com/office/drawing/2014/main" id="{066530E7-C831-4CB8-9EF7-809C45DFE4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" r="3" b="3"/>
          <a:stretch/>
        </p:blipFill>
        <p:spPr bwMode="auto">
          <a:xfrm>
            <a:off x="306273" y="2079818"/>
            <a:ext cx="5423429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8987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B0C245-7127-4E1F-BFA3-D4B5A6B8F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Possible future work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D63D8A3-1F3E-45BC-A295-0802691FD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en-CA" dirty="0"/>
              <a:t>Develop a user friendly app for fissure detection</a:t>
            </a:r>
          </a:p>
          <a:p>
            <a:pPr>
              <a:lnSpc>
                <a:spcPct val="250000"/>
              </a:lnSpc>
            </a:pPr>
            <a:r>
              <a:rPr lang="en-CA" dirty="0"/>
              <a:t>Place cameras under buses </a:t>
            </a:r>
          </a:p>
          <a:p>
            <a:pPr>
              <a:lnSpc>
                <a:spcPct val="250000"/>
              </a:lnSpc>
            </a:pPr>
            <a:r>
              <a:rPr lang="en-CA" dirty="0"/>
              <a:t>Access street cameras for early cracks detection</a:t>
            </a:r>
          </a:p>
        </p:txBody>
      </p:sp>
    </p:spTree>
    <p:extLst>
      <p:ext uri="{BB962C8B-B14F-4D97-AF65-F5344CB8AC3E}">
        <p14:creationId xmlns:p14="http://schemas.microsoft.com/office/powerpoint/2010/main" val="281953498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304</Words>
  <Application>Microsoft Office PowerPoint</Application>
  <PresentationFormat>Grand écran</PresentationFormat>
  <Paragraphs>38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Facette</vt:lpstr>
      <vt:lpstr>Road Distress Detection App </vt:lpstr>
      <vt:lpstr>Problem Specifics</vt:lpstr>
      <vt:lpstr>Our Idea</vt:lpstr>
      <vt:lpstr>Use cases </vt:lpstr>
      <vt:lpstr>Architecture</vt:lpstr>
      <vt:lpstr>Présentation PowerPoint</vt:lpstr>
      <vt:lpstr>Platforms used </vt:lpstr>
      <vt:lpstr>Artificial Intelligence model</vt:lpstr>
      <vt:lpstr>Possible future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 Distress Detection App </dc:title>
  <dc:creator>Ghassen Cherni</dc:creator>
  <cp:lastModifiedBy>Ghassen Cherni</cp:lastModifiedBy>
  <cp:revision>2</cp:revision>
  <dcterms:created xsi:type="dcterms:W3CDTF">2020-01-19T16:36:57Z</dcterms:created>
  <dcterms:modified xsi:type="dcterms:W3CDTF">2020-01-19T16:45:13Z</dcterms:modified>
</cp:coreProperties>
</file>